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4" r:id="rId8"/>
    <p:sldId id="267" r:id="rId9"/>
    <p:sldId id="265" r:id="rId10"/>
    <p:sldId id="263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2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0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1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2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 dirty="0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 dirty="0"/>
            <a:t>Home Credit 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 dirty="0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 dirty="0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 i="0" dirty="0"/>
            <a:t>Set</a:t>
          </a:r>
          <a:r>
            <a:rPr lang="en-US" dirty="0"/>
            <a:t> low-frequency categories </a:t>
          </a:r>
          <a:r>
            <a:rPr lang="en-US" dirty="0">
              <a:sym typeface="Wingdings" pitchFamily="2" charset="2"/>
            </a:rPr>
            <a:t> </a:t>
          </a:r>
          <a:r>
            <a:rPr lang="en-US" i="1" dirty="0">
              <a:sym typeface="Wingdings" pitchFamily="2" charset="2"/>
            </a:rPr>
            <a:t>‘Other’</a:t>
          </a:r>
          <a:endParaRPr lang="en-US" i="1" dirty="0"/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network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B19BEAED-6E46-9546-A0A0-5CE13BD2196C}">
      <dgm:prSet/>
      <dgm:spPr/>
      <dgm:t>
        <a:bodyPr/>
        <a:lstStyle/>
        <a:p>
          <a:r>
            <a:rPr lang="en-US" dirty="0"/>
            <a:t>Favor simpler models, with fewer features and bins, if you </a:t>
          </a:r>
          <a:r>
            <a:rPr lang="en-GB" noProof="0" dirty="0"/>
            <a:t>prioritise</a:t>
          </a:r>
          <a:r>
            <a:rPr lang="en-US" dirty="0"/>
            <a:t>  interpretability </a:t>
          </a:r>
        </a:p>
      </dgm:t>
    </dgm:pt>
    <dgm:pt modelId="{A4E278D0-8D7D-AC4D-8DB0-34F5D1D883FB}" type="parTrans" cxnId="{5CBE337B-49EA-FF47-A7FA-63A5BB8F11E6}">
      <dgm:prSet/>
      <dgm:spPr/>
    </dgm:pt>
    <dgm:pt modelId="{6DB3C7F2-D7EE-3B43-9BB4-8043D163D83E}" type="sibTrans" cxnId="{5CBE337B-49EA-FF47-A7FA-63A5BB8F11E6}">
      <dgm:prSet/>
      <dgm:spPr/>
    </dgm:pt>
    <dgm:pt modelId="{531F688A-2393-9D43-9436-E314CD20C799}">
      <dgm:prSet/>
      <dgm:spPr/>
      <dgm:t>
        <a:bodyPr/>
        <a:lstStyle/>
        <a:p>
          <a:r>
            <a:rPr lang="en-US" dirty="0"/>
            <a:t>Sense check if it is reasonable to treat ‘missing’ as separate bin</a:t>
          </a:r>
        </a:p>
      </dgm:t>
    </dgm:pt>
    <dgm:pt modelId="{D4ABFF2A-C5BA-9848-AAB0-E7FD0A7C7EAB}" type="parTrans" cxnId="{A5F3364F-0848-A548-8802-CC5D2AA3F8BD}">
      <dgm:prSet/>
      <dgm:spPr/>
    </dgm:pt>
    <dgm:pt modelId="{317915CE-1FCD-F54E-9A47-FEBF137FB8EE}" type="sibTrans" cxnId="{A5F3364F-0848-A548-8802-CC5D2AA3F8BD}">
      <dgm:prSet/>
      <dgm:spPr/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EFF9A42C-9E23-6646-898A-E122616816EA}" type="presOf" srcId="{531F688A-2393-9D43-9436-E314CD20C799}" destId="{08EE30A8-8D33-B44E-9446-1A651E506E1B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A5F3364F-0848-A548-8802-CC5D2AA3F8BD}" srcId="{8F04FAC1-94C0-4642-89A7-A70EA3814201}" destId="{531F688A-2393-9D43-9436-E314CD20C799}" srcOrd="1" destOrd="0" parTransId="{D4ABFF2A-C5BA-9848-AAB0-E7FD0A7C7EAB}" sibTransId="{317915CE-1FCD-F54E-9A47-FEBF137FB8EE}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5CBE337B-49EA-FF47-A7FA-63A5BB8F11E6}" srcId="{5A1648D6-9FC9-4196-A363-CE4BB1D006AF}" destId="{B19BEAED-6E46-9546-A0A0-5CE13BD2196C}" srcOrd="1" destOrd="0" parTransId="{A4E278D0-8D7D-AC4D-8DB0-34F5D1D883FB}" sibTransId="{6DB3C7F2-D7EE-3B43-9BB4-8043D163D83E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239A62DF-5E06-5E47-B606-C2E0C1476560}" type="presOf" srcId="{B19BEAED-6E46-9546-A0A0-5CE13BD2196C}" destId="{5F9B5919-B78E-2D4E-976B-EE79893B3878}" srcOrd="0" destOrd="1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Logistic regression without feature engineering has strong linearity assumptions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Weight of evidence binning addresses this, accounting for non-linear dependencies 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Decision trees can automatically choose ‘binning’ thresholds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Encapsulating in Pipelines can avoid information leakage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coefficients &amp; weight of evidence values are relatively easily interpreted  </a:t>
          </a:r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5"/>
      <dgm:spPr/>
    </dgm:pt>
    <dgm:pt modelId="{52A8DF85-7351-414F-8A65-EBAA95602250}" type="pres">
      <dgm:prSet presAssocID="{D55626F2-4D60-43ED-B968-885C43666FEF}" presName="iconRect" presStyleLbl="nod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5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5"/>
      <dgm:spPr/>
    </dgm:pt>
    <dgm:pt modelId="{26FF8A93-1F58-43FF-A198-6FA6A0D1F0B1}" type="pres">
      <dgm:prSet presAssocID="{22A7A1EB-859E-482D-9357-D9FCC4984C4E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5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5"/>
      <dgm:spPr/>
    </dgm:pt>
    <dgm:pt modelId="{967C3A5B-A921-4150-A05C-8C935D886E45}" type="pres">
      <dgm:prSet presAssocID="{30F62B9F-98A0-45D9-907F-6C31812CD103}" presName="iconRect" presStyleLbl="node1" presStyleIdx="2" presStyleCnt="5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5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5"/>
      <dgm:spPr/>
    </dgm:pt>
    <dgm:pt modelId="{FEB22364-7044-4A8B-A7CF-46C1474E8724}" type="pres">
      <dgm:prSet presAssocID="{A3EB8F0F-123C-4EF3-B4A3-9FFA28BAB26D}" presName="iconRect" presStyleLbl="node1" presStyleIdx="3" presStyleCnt="5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5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5"/>
      <dgm:spPr/>
    </dgm:pt>
    <dgm:pt modelId="{D87CA5B8-C626-4454-8321-6C7D13B3A77D}" type="pres">
      <dgm:prSet presAssocID="{70C44312-505D-4B90-A5E9-CA1A484D3A0F}" presName="iconRect" presStyleLbl="node1" presStyleIdx="4" presStyleCnt="5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</a:t>
          </a:r>
          <a:r>
            <a:rPr lang="en-US" sz="1600" dirty="0"/>
            <a:t>  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</a:t>
          </a:r>
          <a:endParaRPr lang="en-US" sz="1600" dirty="0"/>
        </a:p>
        <a:p>
          <a:pPr>
            <a:defRPr cap="all"/>
          </a:pP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 datascience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Credit 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71953"/>
          <a:ext cx="6513603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Manually adjust bins, or enforce monotonicity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Sense check if it is reasonable to treat ‘missing’ as separate bin</a:t>
          </a:r>
        </a:p>
      </dsp:txBody>
      <dsp:txXfrm>
        <a:off x="0" y="371953"/>
        <a:ext cx="6513603" cy="932400"/>
      </dsp:txXfrm>
    </dsp:sp>
    <dsp:sp modelId="{CB818630-C143-3746-99D5-7CB494998B0E}">
      <dsp:nvSpPr>
        <dsp:cNvPr id="0" name=""/>
        <dsp:cNvSpPr/>
      </dsp:nvSpPr>
      <dsp:spPr>
        <a:xfrm>
          <a:off x="325680" y="135793"/>
          <a:ext cx="4776510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48737" y="158850"/>
        <a:ext cx="4730396" cy="426206"/>
      </dsp:txXfrm>
    </dsp:sp>
    <dsp:sp modelId="{5F9B5919-B78E-2D4E-976B-EE79893B3878}">
      <dsp:nvSpPr>
        <dsp:cNvPr id="0" name=""/>
        <dsp:cNvSpPr/>
      </dsp:nvSpPr>
      <dsp:spPr>
        <a:xfrm>
          <a:off x="0" y="1626913"/>
          <a:ext cx="651360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Tuning, e.g. random search or Bayesian hyperparameter tuning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Favor simpler models, with fewer features and bins, if you </a:t>
          </a:r>
          <a:r>
            <a:rPr lang="en-GB" sz="1600" kern="1200" noProof="0" dirty="0"/>
            <a:t>prioritise</a:t>
          </a:r>
          <a:r>
            <a:rPr lang="en-US" sz="1600" kern="1200" dirty="0"/>
            <a:t>  interpretability </a:t>
          </a:r>
        </a:p>
      </dsp:txBody>
      <dsp:txXfrm>
        <a:off x="0" y="1626913"/>
        <a:ext cx="6513603" cy="1159200"/>
      </dsp:txXfrm>
    </dsp:sp>
    <dsp:sp modelId="{AD9EF55C-2EC7-D848-8F8C-DFCA824C8382}">
      <dsp:nvSpPr>
        <dsp:cNvPr id="0" name=""/>
        <dsp:cNvSpPr/>
      </dsp:nvSpPr>
      <dsp:spPr>
        <a:xfrm>
          <a:off x="325680" y="1390753"/>
          <a:ext cx="4765294" cy="4723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48737" y="1413810"/>
        <a:ext cx="4719180" cy="426206"/>
      </dsp:txXfrm>
    </dsp:sp>
    <dsp:sp modelId="{91EF5AFB-6483-6D41-8643-EF1AE7CA258F}">
      <dsp:nvSpPr>
        <dsp:cNvPr id="0" name=""/>
        <dsp:cNvSpPr/>
      </dsp:nvSpPr>
      <dsp:spPr>
        <a:xfrm>
          <a:off x="0" y="3108673"/>
          <a:ext cx="651360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Set</a:t>
          </a:r>
          <a:r>
            <a:rPr lang="en-US" sz="1600" kern="1200" dirty="0"/>
            <a:t> low-frequency categories </a:t>
          </a:r>
          <a:r>
            <a:rPr lang="en-US" sz="1600" kern="1200" dirty="0">
              <a:sym typeface="Wingdings" pitchFamily="2" charset="2"/>
            </a:rPr>
            <a:t> </a:t>
          </a:r>
          <a:r>
            <a:rPr lang="en-US" sz="1600" i="1" kern="1200" dirty="0">
              <a:sym typeface="Wingdings" pitchFamily="2" charset="2"/>
            </a:rPr>
            <a:t>‘Other’</a:t>
          </a:r>
          <a:endParaRPr lang="en-US" sz="1600" i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Map to lower cardinality, using domain expertise, or similarity metrics, such as string distance</a:t>
          </a:r>
        </a:p>
      </dsp:txBody>
      <dsp:txXfrm>
        <a:off x="0" y="3108673"/>
        <a:ext cx="6513603" cy="1159200"/>
      </dsp:txXfrm>
    </dsp:sp>
    <dsp:sp modelId="{9915EFA4-420A-CD42-AECC-FB873CE23AB6}">
      <dsp:nvSpPr>
        <dsp:cNvPr id="0" name=""/>
        <dsp:cNvSpPr/>
      </dsp:nvSpPr>
      <dsp:spPr>
        <a:xfrm>
          <a:off x="325680" y="2872513"/>
          <a:ext cx="4776510" cy="4723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48737" y="2895570"/>
        <a:ext cx="4730396" cy="426206"/>
      </dsp:txXfrm>
    </dsp:sp>
    <dsp:sp modelId="{3E150542-F786-2347-B68B-42A2EDC7153C}">
      <dsp:nvSpPr>
        <dsp:cNvPr id="0" name=""/>
        <dsp:cNvSpPr/>
      </dsp:nvSpPr>
      <dsp:spPr>
        <a:xfrm>
          <a:off x="0" y="4590433"/>
          <a:ext cx="651360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Can manually encode interactions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Benchmark vs. more flexible models, e.g. tree-ensemble/neural network</a:t>
          </a:r>
        </a:p>
      </dsp:txBody>
      <dsp:txXfrm>
        <a:off x="0" y="4590433"/>
        <a:ext cx="6513603" cy="1159200"/>
      </dsp:txXfrm>
    </dsp:sp>
    <dsp:sp modelId="{97FB2448-3589-814A-A619-607AC44B5214}">
      <dsp:nvSpPr>
        <dsp:cNvPr id="0" name=""/>
        <dsp:cNvSpPr/>
      </dsp:nvSpPr>
      <dsp:spPr>
        <a:xfrm>
          <a:off x="325680" y="4354273"/>
          <a:ext cx="4765294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48737" y="4377330"/>
        <a:ext cx="4719180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without feature engineering has strong linearity assumptions</a:t>
          </a:r>
        </a:p>
      </dsp:txBody>
      <dsp:txXfrm>
        <a:off x="1131174" y="4597"/>
        <a:ext cx="5382429" cy="979371"/>
      </dsp:txXfrm>
    </dsp:sp>
    <dsp:sp modelId="{11403E75-EBDA-4969-9032-488CBBCEEF6C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addresses this, accounting for non-linear dependencies </a:t>
          </a:r>
        </a:p>
      </dsp:txBody>
      <dsp:txXfrm>
        <a:off x="1131174" y="1228812"/>
        <a:ext cx="5382429" cy="979371"/>
      </dsp:txXfrm>
    </dsp:sp>
    <dsp:sp modelId="{EACF6502-2183-4A88-9173-9024FEF35D0C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Decision trees can automatically choose ‘binning’ thresholds</a:t>
          </a:r>
        </a:p>
      </dsp:txBody>
      <dsp:txXfrm>
        <a:off x="1131174" y="2453027"/>
        <a:ext cx="5382429" cy="979371"/>
      </dsp:txXfrm>
    </dsp:sp>
    <dsp:sp modelId="{1849DC83-8764-46F3-A1A4-2B56EE60286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Encapsulating in Pipelines can avoid information leakage</a:t>
          </a:r>
        </a:p>
      </dsp:txBody>
      <dsp:txXfrm>
        <a:off x="1131174" y="3677241"/>
        <a:ext cx="5382429" cy="979371"/>
      </dsp:txXfrm>
    </dsp:sp>
    <dsp:sp modelId="{E7EA8ACF-7387-4354-B412-2B737890FD51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Regression coefficients &amp; weight of evidence values are relatively easily interpreted  </a:t>
          </a:r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</a:t>
          </a:r>
          <a:r>
            <a:rPr lang="en-US" sz="1600" kern="1200" dirty="0"/>
            <a:t>  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 datascience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8424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93292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95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66278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2543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17" y="1849761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Assumption that features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target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E90D-241A-2446-9562-CE702875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6188F-8CD1-3247-8A2A-DD8405CD3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Company age vs</a:t>
            </a:r>
            <a:r>
              <a:rPr lang="en-US" b="0" dirty="0"/>
              <a:t>.</a:t>
            </a:r>
            <a:r>
              <a:rPr lang="en-US" b="0" dirty="0">
                <a:solidFill>
                  <a:srgbClr val="FF0000"/>
                </a:solidFill>
              </a:rPr>
              <a:t> log-odds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8413-41AB-924E-9986-D597D1AAC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Company age vs.</a:t>
            </a:r>
            <a:r>
              <a:rPr lang="en-US" b="0" dirty="0">
                <a:solidFill>
                  <a:schemeClr val="accent6"/>
                </a:solidFill>
              </a:rPr>
              <a:t> probability</a:t>
            </a:r>
          </a:p>
        </p:txBody>
      </p:sp>
      <p:pic>
        <p:nvPicPr>
          <p:cNvPr id="18" name="Content Placeholder 17" descr="A close up of a map&#10;&#10;Description automatically generated">
            <a:extLst>
              <a:ext uri="{FF2B5EF4-FFF2-40B4-BE49-F238E27FC236}">
                <a16:creationId xmlns:a16="http://schemas.microsoft.com/office/drawing/2014/main" id="{C0D1899E-0D7B-4A46-87FB-E70852761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E48EA0AF-4405-3F41-8774-BB23DEFE26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168942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Binning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single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category </a:t>
                </a:r>
              </a:p>
              <a:p>
                <a:pPr lvl="1"/>
                <a:r>
                  <a:rPr lang="en-US" dirty="0"/>
                  <a:t>Map to log-odds: 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</m:sub>
                    </m:sSub>
                    <m:r>
                      <a:rPr lang="en-GB" sz="19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9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19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1865" t="-2924" r="-233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820270"/>
            <a:ext cx="1843088" cy="200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813465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638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4" y="244029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6" y="4970069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0" y="3993160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Log-odds mapping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59" y="5946978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pPr lvl="1"/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Binary case ranges from </a:t>
                </a:r>
              </a:p>
              <a:p>
                <a:pPr lvl="1"/>
                <a:r>
                  <a:rPr lang="en-GB" dirty="0"/>
                  <a:t>0 - 100% 1 class</a:t>
                </a:r>
              </a:p>
              <a:p>
                <a:pPr lvl="1"/>
                <a:r>
                  <a:rPr lang="en-GB" dirty="0"/>
                  <a:t>0.5 - 50:50 split of classes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</a:t>
                </a:r>
              </a:p>
              <a:p>
                <a:pPr lvl="1"/>
                <a:r>
                  <a:rPr lang="en-GB" dirty="0">
                    <a:sym typeface="Wingdings" pitchFamily="2" charset="2"/>
                  </a:rPr>
                  <a:t>split at point maximising Gini decrease, weighted by population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32" r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2D90E-757D-E94E-B174-33B8797E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718" y="2154694"/>
            <a:ext cx="5507164" cy="34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</a:t>
            </a:r>
            <a:r>
              <a:rPr lang="en-US" i="1" dirty="0"/>
              <a:t>greedy</a:t>
            </a:r>
            <a:r>
              <a:rPr lang="en-US" dirty="0"/>
              <a:t>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</a:t>
            </a:r>
            <a:r>
              <a:rPr lang="en-US" dirty="0" err="1"/>
              <a:t>gini</a:t>
            </a:r>
            <a:r>
              <a:rPr lang="en-US" dirty="0"/>
              <a:t> impurity decrease, creating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</a:t>
            </a:r>
            <a:r>
              <a:rPr lang="en-US" dirty="0" err="1"/>
              <a:t>gini</a:t>
            </a:r>
            <a:r>
              <a:rPr lang="en-US" dirty="0"/>
              <a:t>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</a:t>
            </a:r>
            <a:r>
              <a:rPr lang="en-US" i="1" dirty="0"/>
              <a:t>bin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Log-odds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Transformation: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0/1  -</a:t>
                </a:r>
                <a:r>
                  <a:rPr lang="en-GB" dirty="0"/>
                  <a:t>∞/∞, inverse of logistic transformation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</a:t>
                </a:r>
              </a:p>
              <a:p>
                <a:r>
                  <a:rPr lang="en-US" dirty="0">
                    <a:sym typeface="Wingdings" pitchFamily="2" charset="2"/>
                  </a:rPr>
                  <a:t>‘Missing’ data can be treated as separate bin</a:t>
                </a: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𝑑𝑑𝑠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2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01" y="2231756"/>
            <a:ext cx="4706100" cy="3549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A0041-522B-1845-B5FC-F826ACB82463}"/>
              </a:ext>
            </a:extLst>
          </p:cNvPr>
          <p:cNvSpPr txBox="1"/>
          <p:nvPr/>
        </p:nvSpPr>
        <p:spPr>
          <a:xfrm>
            <a:off x="7339739" y="1690688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5140</TotalTime>
  <Words>649</Words>
  <Application>Microsoft Macintosh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Log-odds transformation</vt:lpstr>
      <vt:lpstr>Limitations</vt:lpstr>
      <vt:lpstr>Recap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91</cp:revision>
  <dcterms:created xsi:type="dcterms:W3CDTF">2020-01-04T19:51:56Z</dcterms:created>
  <dcterms:modified xsi:type="dcterms:W3CDTF">2020-01-08T10:23:58Z</dcterms:modified>
</cp:coreProperties>
</file>